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9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61"/>
      <p:italic r:id="rId62"/>
    </p:embeddedFont>
    <p:embeddedFont>
      <p:font typeface="맑은 고딕" panose="020B0503020000020004" pitchFamily="50" charset="-127"/>
      <p:regular r:id="rId63"/>
      <p:bold r:id="rId64"/>
    </p:embeddedFont>
    <p:embeddedFont>
      <p:font typeface="함초롬돋움" panose="020B0604000101010101" pitchFamily="50" charset="-127"/>
      <p:regular r:id="rId65"/>
    </p:embeddedFont>
    <p:embeddedFont>
      <p:font typeface="나눔바른고딕" panose="020B0603020101020101" pitchFamily="50" charset="-127"/>
      <p:regular r:id="rId66"/>
      <p:bold r:id="rId67"/>
    </p:embeddedFont>
    <p:embeddedFont>
      <p:font typeface="나눔바른고딕 Light" panose="020B0603020101020101" pitchFamily="50" charset="-127"/>
      <p:regular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54">
          <p15:clr>
            <a:srgbClr val="A4A3A4"/>
          </p15:clr>
        </p15:guide>
        <p15:guide id="2" orient="horz" pos="3162">
          <p15:clr>
            <a:srgbClr val="A4A3A4"/>
          </p15:clr>
        </p15:guide>
        <p15:guide id="3" pos="1201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987"/>
    <p:restoredTop sz="70968"/>
  </p:normalViewPr>
  <p:slideViewPr>
    <p:cSldViewPr snapToGrid="0">
      <p:cViewPr varScale="1">
        <p:scale>
          <a:sx n="109" d="100"/>
          <a:sy n="109" d="100"/>
        </p:scale>
        <p:origin x="1266" y="78"/>
      </p:cViewPr>
      <p:guideLst>
        <p:guide orient="horz" pos="54"/>
        <p:guide orient="horz" pos="3162"/>
        <p:guide pos="1201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D2F78AE-1DC9-4E95-AA68-17EB8BC53BA7}" type="datetime1">
              <a:rPr lang="ko-KR" altLang="en-US"/>
              <a:pPr lvl="0">
                <a:defRPr lang="ko-KR" altLang="en-US"/>
              </a:pPr>
              <a:t>2018-12-14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C24B3AB-AE88-4FF7-8FA7-DE4678F6F0B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2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C2159322-6C85-4127-9E81-7F8BF0D70E1A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2AEA76D6-C0AA-410F-9DDC-526F0CB07C6D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9867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지금부터 인디스커 팀 발표를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012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인더뮤직에서는 버스커를 소개하는 페이지가 있어 버스커 홍보에 도움이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31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브로슈어처럼 생긴 홍보와 판매 위주의 정보는 사용자에게 일회성 정보만을 제공합니다</a:t>
            </a:r>
            <a:r>
              <a:rPr lang="en-US" altLang="ko-KR"/>
              <a:t>. </a:t>
            </a:r>
            <a:r>
              <a:rPr lang="ko-KR" altLang="en-US"/>
              <a:t>또한 버스킹 플레이어와 마찬가지로 버스커와 무대제공자를 대상으로 한 페이지가 많아 일반인이 버스킹을 즐길 수 있는 컨텐츠가 부족합니다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2327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두 사이트의 단점을 보완하고 장점을 살리기 위해 저희는 </a:t>
            </a:r>
            <a:r>
              <a:rPr lang="en-US" altLang="ko-KR"/>
              <a:t>4</a:t>
            </a:r>
            <a:r>
              <a:rPr lang="ko-KR" altLang="en-US"/>
              <a:t>가지 해결 방안을 토대로 프로그램을 만들었습니다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첫번째는 관객</a:t>
            </a:r>
            <a:r>
              <a:rPr lang="en-US" altLang="ko-KR"/>
              <a:t>(</a:t>
            </a:r>
            <a:r>
              <a:rPr lang="ko-KR" altLang="en-US"/>
              <a:t>일반인</a:t>
            </a:r>
            <a:r>
              <a:rPr lang="en-US" altLang="ko-KR"/>
              <a:t>)</a:t>
            </a:r>
            <a:r>
              <a:rPr lang="ko-KR" altLang="en-US"/>
              <a:t>들이 버스킹 정보를 쉽게 접근하게 만드는 것입니다</a:t>
            </a:r>
            <a:r>
              <a:rPr lang="en-US" altLang="ko-KR"/>
              <a:t>. </a:t>
            </a:r>
            <a:r>
              <a:rPr lang="ko-KR" altLang="en-US"/>
              <a:t>공연일정 뿐 아니라</a:t>
            </a:r>
            <a:r>
              <a:rPr lang="en-US" altLang="ko-KR"/>
              <a:t>, </a:t>
            </a:r>
            <a:r>
              <a:rPr lang="ko-KR" altLang="en-US"/>
              <a:t>지도를 통한 내 주변 공연 검색</a:t>
            </a:r>
            <a:r>
              <a:rPr lang="en-US" altLang="ko-KR"/>
              <a:t>, </a:t>
            </a:r>
            <a:r>
              <a:rPr lang="ko-KR" altLang="en-US"/>
              <a:t>무대 공연 사진</a:t>
            </a:r>
            <a:r>
              <a:rPr lang="en-US" altLang="ko-KR"/>
              <a:t>/</a:t>
            </a:r>
            <a:r>
              <a:rPr lang="ko-KR" altLang="en-US"/>
              <a:t>동영상을 제공함으로써 현장은 물론 방안 </a:t>
            </a:r>
            <a:r>
              <a:rPr lang="en-US" altLang="ko-KR"/>
              <a:t>1</a:t>
            </a:r>
            <a:r>
              <a:rPr lang="ko-KR" altLang="en-US"/>
              <a:t>열에서도 버스킹을 즐길 수 있도록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56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두번째 방법은 제한되지 않은 장소입니다</a:t>
            </a:r>
            <a:r>
              <a:rPr lang="en-US" altLang="ko-KR"/>
              <a:t>. </a:t>
            </a:r>
            <a:r>
              <a:rPr lang="ko-KR" altLang="en-US"/>
              <a:t>무대 제공자와의 체결된 일정만 올리는 것이 아닌</a:t>
            </a:r>
            <a:r>
              <a:rPr lang="en-US" altLang="ko-KR"/>
              <a:t>, </a:t>
            </a:r>
            <a:r>
              <a:rPr lang="ko-KR" altLang="en-US"/>
              <a:t>자신이 원하는 위치를 지도에 표시하여 공연 일정에 올릴 수 있습니다</a:t>
            </a:r>
            <a:r>
              <a:rPr lang="en-US" altLang="ko-KR"/>
              <a:t>. </a:t>
            </a:r>
            <a:r>
              <a:rPr lang="ko-KR" altLang="en-US"/>
              <a:t>예를 들어 제가 강남역 </a:t>
            </a:r>
            <a:r>
              <a:rPr lang="en-US" altLang="ko-KR"/>
              <a:t>5</a:t>
            </a:r>
            <a:r>
              <a:rPr lang="ko-KR" altLang="en-US"/>
              <a:t>번 출구 옆에서 공연을 하고 싶은 경우</a:t>
            </a:r>
            <a:r>
              <a:rPr lang="en-US" altLang="ko-KR"/>
              <a:t>, </a:t>
            </a:r>
            <a:r>
              <a:rPr lang="ko-KR" altLang="en-US"/>
              <a:t>지도에 그 위치를 표시하면</a:t>
            </a:r>
            <a:r>
              <a:rPr lang="en-US" altLang="ko-KR"/>
              <a:t>, </a:t>
            </a:r>
            <a:r>
              <a:rPr lang="ko-KR" altLang="en-US"/>
              <a:t>해당 위치가 버스킹 위치에 표시됩니다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260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세번째 방안은 다양한 버스커 홍보매체를 제공하는 것 입니다</a:t>
            </a:r>
            <a:r>
              <a:rPr lang="en-US" altLang="ko-KR"/>
              <a:t>. </a:t>
            </a:r>
            <a:r>
              <a:rPr lang="ko-KR" altLang="en-US"/>
              <a:t>형식에 맞춰진 홍보가 아닌</a:t>
            </a:r>
            <a:r>
              <a:rPr lang="en-US" altLang="ko-KR"/>
              <a:t>, </a:t>
            </a:r>
            <a:r>
              <a:rPr lang="ko-KR" altLang="en-US"/>
              <a:t>버스커가 직접 자신의 사진과 동영상</a:t>
            </a:r>
            <a:r>
              <a:rPr lang="en-US" altLang="ko-KR"/>
              <a:t>, </a:t>
            </a:r>
            <a:r>
              <a:rPr lang="ko-KR" altLang="en-US"/>
              <a:t>댓글을 달면서 다양한 방법으로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179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이어서 저희 인디스커의 시스템 아키텍쳐에 대해 설명드리겠습니다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888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UI ProtoType</a:t>
            </a:r>
            <a:r>
              <a:rPr lang="ko-KR" altLang="en-US"/>
              <a:t>으로 </a:t>
            </a:r>
            <a:r>
              <a:rPr lang="en-US" altLang="ko-KR"/>
              <a:t>KaKao Oven</a:t>
            </a:r>
            <a:r>
              <a:rPr lang="ko-KR" altLang="en-US"/>
              <a:t>을 사용해서 피드백을 통해서 총 </a:t>
            </a:r>
            <a:r>
              <a:rPr lang="en-US" altLang="ko-KR"/>
              <a:t>4</a:t>
            </a:r>
            <a:r>
              <a:rPr lang="ko-KR" altLang="en-US"/>
              <a:t>차에 걸쳐서 인디스커의 디자인을 구성하였습니다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7672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933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유스케이스 명세서를 참고함으로써 시스템이나 기능을 좀 더 수월하게 구현할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368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약 </a:t>
            </a:r>
            <a:r>
              <a:rPr lang="en-US" altLang="ko-KR"/>
              <a:t>10</a:t>
            </a:r>
            <a:r>
              <a:rPr lang="ko-KR" altLang="en-US"/>
              <a:t>번의 작업을 통해 </a:t>
            </a:r>
            <a:r>
              <a:rPr lang="en-US" altLang="ko-KR"/>
              <a:t>DB MODELING</a:t>
            </a:r>
            <a:r>
              <a:rPr lang="ko-KR" altLang="en-US"/>
              <a:t>을 완성하였습니다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221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저희 발표는 주제선정 </a:t>
            </a:r>
            <a:r>
              <a:rPr lang="en-US" altLang="ko-KR"/>
              <a:t>– </a:t>
            </a:r>
            <a:r>
              <a:rPr lang="ko-KR" altLang="en-US"/>
              <a:t>주요기능 소개 </a:t>
            </a:r>
            <a:r>
              <a:rPr lang="en-US" altLang="ko-KR"/>
              <a:t>– </a:t>
            </a:r>
            <a:r>
              <a:rPr lang="ko-KR" altLang="en-US"/>
              <a:t>시연 동영상 </a:t>
            </a:r>
            <a:r>
              <a:rPr lang="en-US" altLang="ko-KR"/>
              <a:t>– </a:t>
            </a:r>
            <a:r>
              <a:rPr lang="ko-KR" altLang="en-US"/>
              <a:t>시스템 아키텍쳐</a:t>
            </a:r>
            <a:r>
              <a:rPr lang="en-US" altLang="ko-KR"/>
              <a:t> – </a:t>
            </a:r>
            <a:r>
              <a:rPr lang="ko-KR" altLang="en-US"/>
              <a:t>팀원소개 순으로 진행됩니다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97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각 팀원들이 맡은 기능을 구현하고 디자인 구성이 어느정도까지 진행되었는지 한눈에 관리할 수 있기 때문에 칸반보드로 </a:t>
            </a:r>
            <a:r>
              <a:rPr lang="en-US" altLang="ko-KR"/>
              <a:t>Trello</a:t>
            </a:r>
            <a:r>
              <a:rPr lang="ko-KR" altLang="en-US"/>
              <a:t>를 사용하였습니다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560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031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인디스커의 시스템 구성을 간단하게 소개하겠습니다</a:t>
            </a:r>
            <a:r>
              <a:rPr lang="en-US" altLang="ko-KR"/>
              <a:t>. </a:t>
            </a:r>
            <a:r>
              <a:rPr lang="ko-KR" altLang="en-US"/>
              <a:t>유저가 인디스커를 접속하게 되면 서버에 요청을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2096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 algn="l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lang="ko-KR" altLang="en-US"/>
              <a:t>독립된 쓰레드가 필요한 기능을 구현하기 위해서 </a:t>
            </a:r>
            <a:r>
              <a:rPr lang="en-US" altLang="ko-KR"/>
              <a:t>Spring Web MVC </a:t>
            </a:r>
            <a:r>
              <a:rPr lang="ko-KR" altLang="en-US"/>
              <a:t>구조를 통해 각자의 역할을 수행합니다</a:t>
            </a:r>
            <a:r>
              <a:rPr lang="en-US" altLang="ko-KR"/>
              <a:t>. </a:t>
            </a:r>
            <a:r>
              <a:rPr lang="ko-KR" altLang="en-US"/>
              <a:t>데이터베이스가 필요하다면 </a:t>
            </a:r>
            <a:r>
              <a:rPr lang="en-US" altLang="ko-KR"/>
              <a:t>DBMS</a:t>
            </a:r>
            <a:r>
              <a:rPr lang="ko-KR" altLang="en-US"/>
              <a:t>를 이용하여 </a:t>
            </a:r>
            <a:r>
              <a:rPr lang="en-US" altLang="ko-KR"/>
              <a:t>DAO</a:t>
            </a:r>
            <a:r>
              <a:rPr lang="ko-KR" altLang="en-US"/>
              <a:t>를 주입받아 데이터베이스를 처리합니다</a:t>
            </a:r>
            <a:r>
              <a:rPr lang="en-US" altLang="ko-KR"/>
              <a:t>.</a:t>
            </a:r>
          </a:p>
          <a:p>
            <a:pPr marL="0" indent="0" algn="l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6058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서버가 외부 </a:t>
            </a:r>
            <a:r>
              <a:rPr lang="en-US" altLang="ko-KR"/>
              <a:t>API</a:t>
            </a:r>
            <a:r>
              <a:rPr lang="ko-KR" altLang="en-US"/>
              <a:t>와 관련된 요청을 받았다면 외부 </a:t>
            </a:r>
            <a:r>
              <a:rPr lang="en-US" altLang="ko-KR"/>
              <a:t>API</a:t>
            </a:r>
            <a:r>
              <a:rPr lang="ko-KR" altLang="en-US"/>
              <a:t>에게 접근허용과 관련된 토큰을 넘겨주고 토큰을 받은 외부 </a:t>
            </a:r>
            <a:r>
              <a:rPr lang="en-US" altLang="ko-KR"/>
              <a:t>API</a:t>
            </a:r>
            <a:r>
              <a:rPr lang="ko-KR" altLang="en-US"/>
              <a:t>는 서버가 필요한 데이터를 받습니다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896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그렇게 렌더링된 뷰를 넘겨줌으로써 원하는 웹페이지를 출력하게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121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앞서 설명한 외부 </a:t>
            </a:r>
            <a:r>
              <a:rPr lang="en-US" altLang="ko-KR"/>
              <a:t>API</a:t>
            </a:r>
            <a:r>
              <a:rPr lang="ko-KR" altLang="en-US"/>
              <a:t>중 </a:t>
            </a:r>
            <a:r>
              <a:rPr lang="en-US" altLang="ko-KR"/>
              <a:t>MAP</a:t>
            </a:r>
            <a:r>
              <a:rPr lang="ko-KR" altLang="en-US"/>
              <a:t>과 관련된 </a:t>
            </a:r>
            <a:r>
              <a:rPr lang="en-US" altLang="ko-KR"/>
              <a:t>API</a:t>
            </a:r>
            <a:r>
              <a:rPr lang="ko-KR" altLang="en-US"/>
              <a:t>를 설명하겠습니다</a:t>
            </a:r>
            <a:r>
              <a:rPr lang="en-US" altLang="ko-KR"/>
              <a:t>. </a:t>
            </a:r>
            <a:r>
              <a:rPr lang="ko-KR" altLang="en-US"/>
              <a:t>첫번째는 개인 스케줄 등록입니다</a:t>
            </a:r>
            <a:r>
              <a:rPr lang="en-US" altLang="ko-KR"/>
              <a:t>. </a:t>
            </a:r>
            <a:r>
              <a:rPr lang="ko-KR" altLang="en-US"/>
              <a:t>버스커회원이 스케줄 등록을 위해 주소 검색을 실행하면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266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주소를 받아서 우편번호 </a:t>
            </a:r>
            <a:r>
              <a:rPr lang="en-US" altLang="ko-KR"/>
              <a:t>API</a:t>
            </a:r>
            <a:r>
              <a:rPr lang="ko-KR" altLang="en-US"/>
              <a:t>에게 주소를 넘겨서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351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우편번호 </a:t>
            </a:r>
            <a:r>
              <a:rPr lang="en-US" altLang="ko-KR"/>
              <a:t>API</a:t>
            </a:r>
            <a:r>
              <a:rPr lang="ko-KR" altLang="en-US"/>
              <a:t>는 서버로부터 받은 주소를 통해 자체 필터링을 통해 상세 주소를 서버에 리턴합니다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86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상세주소를 다음 맵 </a:t>
            </a:r>
            <a:r>
              <a:rPr lang="en-US" altLang="ko-KR"/>
              <a:t>api</a:t>
            </a:r>
            <a:r>
              <a:rPr lang="ko-KR" altLang="en-US"/>
              <a:t>에게 넘겨줘서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862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먼저 주제 선정입니다</a:t>
            </a:r>
            <a:r>
              <a:rPr lang="en-US" altLang="ko-KR"/>
              <a:t>. </a:t>
            </a:r>
            <a:r>
              <a:rPr lang="ko-KR" altLang="en-US"/>
              <a:t>이 곳에서는 크게 현재 상황과 문제점</a:t>
            </a:r>
            <a:r>
              <a:rPr lang="en-US" altLang="ko-KR"/>
              <a:t>, </a:t>
            </a:r>
            <a:r>
              <a:rPr lang="ko-KR" altLang="en-US"/>
              <a:t>이를 해결하기 위한 방법과 기대되는 이점</a:t>
            </a:r>
            <a:r>
              <a:rPr lang="en-US" altLang="ko-KR"/>
              <a:t>, </a:t>
            </a:r>
            <a:r>
              <a:rPr lang="ko-KR" altLang="en-US"/>
              <a:t>마지막으로 저희 사이트의 타켓 유저 순으로 발표하도록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996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맵 </a:t>
            </a:r>
            <a:r>
              <a:rPr lang="en-US" altLang="ko-KR"/>
              <a:t>api</a:t>
            </a:r>
            <a:r>
              <a:rPr lang="ko-KR" altLang="en-US"/>
              <a:t>는 받은 상세주소를 통해 좌표를 연산하고 그 좌표를 중심으로 로딩된 맵과 함께 서버에 리턴해줍니다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7607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맵과 좌표를 통해 처음 버스커회원이 작성한 주소를 토대로 해당 주소의 마커를 찍은 렌더링된 맵을 뷰에 출력시킵니다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971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버스킹 위치 표시 입니다</a:t>
            </a:r>
            <a:r>
              <a:rPr lang="en-US" altLang="ko-KR"/>
              <a:t>. </a:t>
            </a:r>
            <a:r>
              <a:rPr lang="ko-KR" altLang="en-US"/>
              <a:t>일반회원이 버스커의 버스킹위치를 알기위해 버스킹 위치를 클릭하게 되면 서버는 버스킹 위치 뷰를 출력하기 위해서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876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DBMS</a:t>
            </a:r>
            <a:r>
              <a:rPr lang="ko-KR" altLang="en-US"/>
              <a:t>를 통해 해당 지역에 버스킹을 하는 버스커 팀 정보를 검색하고 </a:t>
            </a:r>
            <a:r>
              <a:rPr lang="en-US" altLang="ko-KR"/>
              <a:t>DAO</a:t>
            </a:r>
            <a:r>
              <a:rPr lang="ko-KR" altLang="en-US"/>
              <a:t>에 해당 </a:t>
            </a:r>
            <a:r>
              <a:rPr lang="en-US" altLang="ko-KR"/>
              <a:t>DB</a:t>
            </a:r>
            <a:r>
              <a:rPr lang="ko-KR" altLang="en-US"/>
              <a:t>를 주입해서 객체를 리턴합니다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22876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 다음 해당 버스킹하는 곳의 좌표를 다음 맵 </a:t>
            </a:r>
            <a:r>
              <a:rPr lang="en-US" altLang="ko-KR"/>
              <a:t>API</a:t>
            </a:r>
            <a:r>
              <a:rPr lang="ko-KR" altLang="en-US"/>
              <a:t>에게 넘겨서 </a:t>
            </a:r>
            <a:r>
              <a:rPr lang="en-US" altLang="ko-KR"/>
              <a:t>API</a:t>
            </a:r>
            <a:r>
              <a:rPr lang="ko-KR" altLang="en-US"/>
              <a:t>는 좌표를 토대로 맵과 마커를 생성해서 서버에 리턴합니다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8514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리턴받은 맵</a:t>
            </a:r>
            <a:r>
              <a:rPr lang="en-US" altLang="ko-KR"/>
              <a:t>,</a:t>
            </a:r>
            <a:r>
              <a:rPr lang="ko-KR" altLang="en-US"/>
              <a:t>마커</a:t>
            </a:r>
            <a:r>
              <a:rPr lang="en-US" altLang="ko-KR"/>
              <a:t>,</a:t>
            </a:r>
            <a:r>
              <a:rPr lang="ko-KR" altLang="en-US"/>
              <a:t>팀 정보를 통해 반경안에 마커들을 표시한 맵과 마커를 클릭하면 해당 버스킹의 팀 정보 레이아웃을 뷰에서 출력합니다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169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만약 일반회원이 원하는 지역에 대한 버스킹을 검색하게 된다면 앞에서 설명했듯이 서버는 검색하려는 지역을 이용하여 </a:t>
            </a:r>
            <a:r>
              <a:rPr lang="en-US" altLang="ko-KR"/>
              <a:t>DB</a:t>
            </a:r>
            <a:r>
              <a:rPr lang="ko-KR" altLang="en-US"/>
              <a:t>에서 버스커 팀 정보를 받고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199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 algn="l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lang="ko-KR" altLang="en-US"/>
              <a:t>해당 지역에 버스킹하는 팀 정보의 좌표를 토대로 </a:t>
            </a:r>
            <a:r>
              <a:rPr lang="en-US" altLang="ko-KR"/>
              <a:t>API</a:t>
            </a:r>
            <a:r>
              <a:rPr lang="ko-KR" altLang="en-US"/>
              <a:t>는 연산된 지도 반경을 서버에 리턴하고 리턴받은 반경을 맵에 적용하여</a:t>
            </a:r>
          </a:p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816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검색된 지역의 맵만 표시하게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28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카르셀을 적용하기위해 사용한 </a:t>
            </a:r>
            <a:r>
              <a:rPr lang="en-US" altLang="ko-KR"/>
              <a:t>Flickity API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en-US" altLang="ko-KR"/>
              <a:t>Flickity </a:t>
            </a:r>
            <a:r>
              <a:rPr lang="ko-KR" altLang="en-US"/>
              <a:t>는 터치와 반응형을 지원하는 이미지 슬라이더 제이쿼리로써 다양한 스타일을 제공하는 특징을 가지고 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시연장면에서 보셨듯이 해당 지도반경의 버스커 정보들을 </a:t>
            </a:r>
            <a:r>
              <a:rPr lang="en-US" altLang="ko-KR"/>
              <a:t>Flickity </a:t>
            </a:r>
            <a:r>
              <a:rPr lang="ko-KR" altLang="en-US"/>
              <a:t>카르셀로 표시했습니다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123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3966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해당 카르셀의 </a:t>
            </a:r>
            <a:r>
              <a:rPr lang="en-US" altLang="ko-KR"/>
              <a:t>html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별도의 함수를 작성하지 않고 </a:t>
            </a:r>
            <a:r>
              <a:rPr lang="en-US" altLang="ko-KR"/>
              <a:t>data-flickity </a:t>
            </a:r>
            <a:r>
              <a:rPr lang="ko-KR" altLang="en-US"/>
              <a:t>커스텀 속성을 이용하여 플리키티 카르셀을 실행하였습니다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1671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 개발환경입니다</a:t>
            </a:r>
            <a:r>
              <a:rPr lang="en-US" altLang="ko-KR"/>
              <a:t>. </a:t>
            </a:r>
            <a:r>
              <a:rPr lang="ko-KR" altLang="en-US"/>
              <a:t>다른팀과 대체적으로 비슷한 개발 환경을 가지고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748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015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157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또한 최근 </a:t>
            </a:r>
            <a:r>
              <a:rPr lang="en-US" altLang="ko-KR"/>
              <a:t>JTBC</a:t>
            </a:r>
            <a:r>
              <a:rPr lang="ko-KR" altLang="en-US"/>
              <a:t>에서는 비기어게인이라는 버스킹을 소재로 한 예능 프로그램을 두차례나 제작하여 좋은 반응을 받았습니다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867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이전의 내용들과 위의 차트에서 나타나듯이 버스킹에 대한 수요는 나날이 증가하고 있는 추세입니다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19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432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버스킹 플레이는 메인에 공연일정이 나와있어 공연일정을 한눈에 확인 할 수 있다는 장점이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740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버스킹 플레이는 메인에 공연일정이 나와있어 공연일정을 한눈에 확인 할 수 있다는 장점이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04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=""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=""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=""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2018/12/14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3369988" y="2750638"/>
            <a:ext cx="251543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00" spc="-15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4100" spc="-15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222B34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=""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=""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=""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4041680" y="3668526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027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t="5620" b="8830"/>
          <a:stretch>
            <a:fillRect/>
          </a:stretch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 Light"/>
                <a:ea typeface="나눔바른고딕 Light"/>
              </a:rPr>
              <a:t>보기 쉬운 공연 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 Light"/>
                <a:ea typeface="나눔바른고딕 Light"/>
              </a:rPr>
              <a:t>버스커 소개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버스커 홍보 어려움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63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버스킹 특징을 살리지 못함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제한된 타켓층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보기 쉬운 공연 일정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소개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홍보 어려움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버스킹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특징을 살리지 못함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7562" y="3391316"/>
            <a:ext cx="29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위주의 일회성 정보 제공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5187561" y="3933449"/>
            <a:ext cx="29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일반인이 즐길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부족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9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56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="" xmlns:a16="http://schemas.microsoft.com/office/drawing/2014/main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="" xmlns:a16="http://schemas.microsoft.com/office/drawing/2014/main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="" xmlns:a16="http://schemas.microsoft.com/office/drawing/2014/main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="" xmlns:a16="http://schemas.microsoft.com/office/drawing/2014/main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="" xmlns:a16="http://schemas.microsoft.com/office/drawing/2014/main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="" xmlns:a16="http://schemas.microsoft.com/office/drawing/2014/main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51" name="Group 35">
            <a:extLst>
              <a:ext uri="{FF2B5EF4-FFF2-40B4-BE49-F238E27FC236}">
                <a16:creationId xmlns="" xmlns:a16="http://schemas.microsoft.com/office/drawing/2014/main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>
              <a:extLst>
                <a:ext uri="{FF2B5EF4-FFF2-40B4-BE49-F238E27FC236}">
                  <a16:creationId xmlns="" xmlns:a16="http://schemas.microsoft.com/office/drawing/2014/main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="" xmlns:a16="http://schemas.microsoft.com/office/drawing/2014/main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C17C7266-0F9C-4729-A9C3-08616C2F864D}"/>
              </a:ext>
            </a:extLst>
          </p:cNvPr>
          <p:cNvSpPr/>
          <p:nvPr/>
        </p:nvSpPr>
        <p:spPr>
          <a:xfrm>
            <a:off x="6368683" y="3398966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 매체 제공 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="" xmlns:a16="http://schemas.microsoft.com/office/drawing/2014/main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="" xmlns:a16="http://schemas.microsoft.com/office/drawing/2014/main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5" name="Group 35">
            <a:extLst>
              <a:ext uri="{FF2B5EF4-FFF2-40B4-BE49-F238E27FC236}">
                <a16:creationId xmlns="" xmlns:a16="http://schemas.microsoft.com/office/drawing/2014/main" id="{4C13581F-D7D9-49B8-972E-2761F606FF36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1468668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46" name="Rectangle 24">
              <a:extLst>
                <a:ext uri="{FF2B5EF4-FFF2-40B4-BE49-F238E27FC236}">
                  <a16:creationId xmlns="" xmlns:a16="http://schemas.microsoft.com/office/drawing/2014/main" id="{1EE99D02-BAC0-4FB2-9821-BA3A85C33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7" name="Freeform 26">
              <a:extLst>
                <a:ext uri="{FF2B5EF4-FFF2-40B4-BE49-F238E27FC236}">
                  <a16:creationId xmlns="" xmlns:a16="http://schemas.microsoft.com/office/drawing/2014/main" id="{D105B37C-FD1B-4E6D-8C31-ECBE3119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="" xmlns:a16="http://schemas.microsoft.com/office/drawing/2014/main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="" xmlns:a16="http://schemas.microsoft.com/office/drawing/2014/main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="" xmlns:a16="http://schemas.microsoft.com/office/drawing/2014/main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51" name="Group 35">
            <a:extLst>
              <a:ext uri="{FF2B5EF4-FFF2-40B4-BE49-F238E27FC236}">
                <a16:creationId xmlns="" xmlns:a16="http://schemas.microsoft.com/office/drawing/2014/main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>
              <a:extLst>
                <a:ext uri="{FF2B5EF4-FFF2-40B4-BE49-F238E27FC236}">
                  <a16:creationId xmlns="" xmlns:a16="http://schemas.microsoft.com/office/drawing/2014/main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="" xmlns:a16="http://schemas.microsoft.com/office/drawing/2014/main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EC5FE752-016E-46FC-A498-3EF5413EDD87}"/>
              </a:ext>
            </a:extLst>
          </p:cNvPr>
          <p:cNvSpPr/>
          <p:nvPr/>
        </p:nvSpPr>
        <p:spPr>
          <a:xfrm>
            <a:off x="6368683" y="1992305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양방향 소통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C17C7266-0F9C-4729-A9C3-08616C2F864D}"/>
              </a:ext>
            </a:extLst>
          </p:cNvPr>
          <p:cNvSpPr/>
          <p:nvPr/>
        </p:nvSpPr>
        <p:spPr>
          <a:xfrm>
            <a:off x="6368683" y="3398966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 매체 제공 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="" xmlns:a16="http://schemas.microsoft.com/office/drawing/2014/main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="" xmlns:a16="http://schemas.microsoft.com/office/drawing/2014/main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65" y="1921121"/>
            <a:ext cx="5400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908118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878746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824760" y="1524813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94385" y="3225251"/>
            <a:ext cx="1668780" cy="697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4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일반인</a:t>
            </a:r>
          </a:p>
        </p:txBody>
      </p:sp>
      <p:grpSp>
        <p:nvGrpSpPr>
          <p:cNvPr id="14" name="Group 112"/>
          <p:cNvGrpSpPr/>
          <p:nvPr/>
        </p:nvGrpSpPr>
        <p:grpSpPr>
          <a:xfrm>
            <a:off x="4308930" y="1971606"/>
            <a:ext cx="526139" cy="492920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15" name="AutoShape 110"/>
            <p:cNvSpPr/>
            <p:nvPr/>
          </p:nvSpPr>
          <p:spPr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6" name="AutoShape 111"/>
            <p:cNvSpPr/>
            <p:nvPr/>
          </p:nvSpPr>
          <p:spPr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17" name="AutoShape 112"/>
          <p:cNvSpPr/>
          <p:nvPr/>
        </p:nvSpPr>
        <p:spPr>
          <a:xfrm>
            <a:off x="7254739" y="1954793"/>
            <a:ext cx="526550" cy="52654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5000" hangingPunct="0">
              <a:spcBef>
                <a:spcPct val="0"/>
              </a:spcBef>
              <a:spcAft>
                <a:spcPct val="0"/>
              </a:spcAft>
              <a:defRPr lang="ko-KR"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/>
              <a:ea typeface="Arial"/>
              <a:sym typeface="Arial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18943" y="1954997"/>
            <a:ext cx="360935" cy="52613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19" name="AutoShape 113"/>
            <p:cNvSpPr/>
            <p:nvPr/>
          </p:nvSpPr>
          <p:spPr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20" name="AutoShape 114"/>
            <p:cNvSpPr/>
            <p:nvPr/>
          </p:nvSpPr>
          <p:spPr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21" name="矩形 2"/>
          <p:cNvSpPr/>
          <p:nvPr/>
        </p:nvSpPr>
        <p:spPr>
          <a:xfrm>
            <a:off x="446800" y="472216"/>
            <a:ext cx="7019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이점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3" name="타원 2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4" name="矩形 27"/>
          <p:cNvSpPr/>
          <p:nvPr/>
        </p:nvSpPr>
        <p:spPr>
          <a:xfrm>
            <a:off x="4147185" y="3225250"/>
            <a:ext cx="859155" cy="639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</a:p>
        </p:txBody>
      </p:sp>
      <p:sp>
        <p:nvSpPr>
          <p:cNvPr id="35" name="矩形 27"/>
          <p:cNvSpPr/>
          <p:nvPr/>
        </p:nvSpPr>
        <p:spPr>
          <a:xfrm>
            <a:off x="6404646" y="3225250"/>
            <a:ext cx="2226735" cy="63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908118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878746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824760" y="1524813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75385" y="3225251"/>
            <a:ext cx="859155" cy="6399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일반인</a:t>
            </a:r>
          </a:p>
        </p:txBody>
      </p:sp>
      <p:grpSp>
        <p:nvGrpSpPr>
          <p:cNvPr id="14" name="Group 112"/>
          <p:cNvGrpSpPr/>
          <p:nvPr/>
        </p:nvGrpSpPr>
        <p:grpSpPr>
          <a:xfrm>
            <a:off x="4308930" y="1971606"/>
            <a:ext cx="526139" cy="492920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15" name="AutoShape 110"/>
            <p:cNvSpPr/>
            <p:nvPr/>
          </p:nvSpPr>
          <p:spPr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6" name="AutoShape 111"/>
            <p:cNvSpPr/>
            <p:nvPr/>
          </p:nvSpPr>
          <p:spPr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17" name="AutoShape 112"/>
          <p:cNvSpPr/>
          <p:nvPr/>
        </p:nvSpPr>
        <p:spPr>
          <a:xfrm>
            <a:off x="7254739" y="1954793"/>
            <a:ext cx="526550" cy="52654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5000" hangingPunct="0">
              <a:spcBef>
                <a:spcPct val="0"/>
              </a:spcBef>
              <a:spcAft>
                <a:spcPct val="0"/>
              </a:spcAft>
              <a:defRPr lang="ko-KR"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/>
              <a:ea typeface="Arial"/>
              <a:sym typeface="Arial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18943" y="1954997"/>
            <a:ext cx="360935" cy="52613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19" name="AutoShape 113"/>
            <p:cNvSpPr/>
            <p:nvPr/>
          </p:nvSpPr>
          <p:spPr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20" name="AutoShape 114"/>
            <p:cNvSpPr/>
            <p:nvPr/>
          </p:nvSpPr>
          <p:spPr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21" name="矩形 2"/>
          <p:cNvSpPr/>
          <p:nvPr/>
        </p:nvSpPr>
        <p:spPr>
          <a:xfrm>
            <a:off x="446800" y="472216"/>
            <a:ext cx="7019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이점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3" name="타원 2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4" name="矩形 27"/>
          <p:cNvSpPr/>
          <p:nvPr/>
        </p:nvSpPr>
        <p:spPr>
          <a:xfrm>
            <a:off x="3747135" y="3225250"/>
            <a:ext cx="1668780" cy="6971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4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</a:p>
        </p:txBody>
      </p:sp>
      <p:sp>
        <p:nvSpPr>
          <p:cNvPr id="35" name="矩形 27"/>
          <p:cNvSpPr/>
          <p:nvPr/>
        </p:nvSpPr>
        <p:spPr>
          <a:xfrm>
            <a:off x="6404646" y="3225250"/>
            <a:ext cx="2226735" cy="63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908118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878746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824760" y="1524813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75385" y="3225251"/>
            <a:ext cx="859155" cy="906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일반인</a:t>
            </a:r>
          </a:p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14" name="Group 112"/>
          <p:cNvGrpSpPr/>
          <p:nvPr/>
        </p:nvGrpSpPr>
        <p:grpSpPr>
          <a:xfrm>
            <a:off x="4308930" y="1971606"/>
            <a:ext cx="526139" cy="492920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15" name="AutoShape 110"/>
            <p:cNvSpPr/>
            <p:nvPr/>
          </p:nvSpPr>
          <p:spPr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6" name="AutoShape 111"/>
            <p:cNvSpPr/>
            <p:nvPr/>
          </p:nvSpPr>
          <p:spPr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17" name="AutoShape 112"/>
          <p:cNvSpPr/>
          <p:nvPr/>
        </p:nvSpPr>
        <p:spPr>
          <a:xfrm>
            <a:off x="7254739" y="1954793"/>
            <a:ext cx="526550" cy="52654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5000" hangingPunct="0">
              <a:spcBef>
                <a:spcPct val="0"/>
              </a:spcBef>
              <a:spcAft>
                <a:spcPct val="0"/>
              </a:spcAft>
              <a:defRPr lang="ko-KR"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/>
              <a:ea typeface="Arial"/>
              <a:sym typeface="Arial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18943" y="1954997"/>
            <a:ext cx="360935" cy="52613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19" name="AutoShape 113"/>
            <p:cNvSpPr/>
            <p:nvPr/>
          </p:nvSpPr>
          <p:spPr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20" name="AutoShape 114"/>
            <p:cNvSpPr/>
            <p:nvPr/>
          </p:nvSpPr>
          <p:spPr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21" name="矩形 2"/>
          <p:cNvSpPr/>
          <p:nvPr/>
        </p:nvSpPr>
        <p:spPr>
          <a:xfrm>
            <a:off x="446800" y="472216"/>
            <a:ext cx="7019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이점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3" name="타원 2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4" name="矩形 27"/>
          <p:cNvSpPr/>
          <p:nvPr/>
        </p:nvSpPr>
        <p:spPr>
          <a:xfrm>
            <a:off x="4147185" y="3225250"/>
            <a:ext cx="859155" cy="639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</a:p>
        </p:txBody>
      </p:sp>
      <p:sp>
        <p:nvSpPr>
          <p:cNvPr id="35" name="矩形 27"/>
          <p:cNvSpPr/>
          <p:nvPr/>
        </p:nvSpPr>
        <p:spPr>
          <a:xfrm>
            <a:off x="6404646" y="3225250"/>
            <a:ext cx="2226735" cy="697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4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9060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타켓층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196099" y="3497967"/>
            <a:ext cx="1146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일반인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관객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)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3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55374" y="3497969"/>
            <a:ext cx="6751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3584093" y="3491748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무대제공자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4" y="1679510"/>
            <a:ext cx="1585426" cy="15854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03" y="1810139"/>
            <a:ext cx="1384276" cy="13842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5" y="1808415"/>
            <a:ext cx="1386000" cy="1386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27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DDA22EB-20CE-408C-85B4-8B6AF0706B36}"/>
              </a:ext>
            </a:extLst>
          </p:cNvPr>
          <p:cNvSpPr txBox="1"/>
          <p:nvPr/>
        </p:nvSpPr>
        <p:spPr>
          <a:xfrm>
            <a:off x="210032" y="336563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zh-CN" altLang="en-US" sz="3600" dirty="0">
              <a:solidFill>
                <a:schemeClr val="accent1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F0A0F34D-04C9-4B6F-9537-C4B94B15C82E}"/>
              </a:ext>
            </a:extLst>
          </p:cNvPr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DA28BF9B-EF97-4747-AD9D-72C93554A059}"/>
              </a:ext>
            </a:extLst>
          </p:cNvPr>
          <p:cNvSpPr txBox="1"/>
          <p:nvPr/>
        </p:nvSpPr>
        <p:spPr>
          <a:xfrm>
            <a:off x="949810" y="1044449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zh-CN" altLang="en-US">
              <a:solidFill>
                <a:schemeClr val="accent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4CB3FFBD-331E-42F6-83E7-4E7290D02507}"/>
              </a:ext>
            </a:extLst>
          </p:cNvPr>
          <p:cNvSpPr/>
          <p:nvPr/>
        </p:nvSpPr>
        <p:spPr>
          <a:xfrm>
            <a:off x="81532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697FF0D-B812-4518-824F-8AF2AC26DB85}"/>
              </a:ext>
            </a:extLst>
          </p:cNvPr>
          <p:cNvSpPr/>
          <p:nvPr/>
        </p:nvSpPr>
        <p:spPr>
          <a:xfrm>
            <a:off x="854576" y="306953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주제 선정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61AD739D-6B1B-41EA-8079-419F27465730}"/>
              </a:ext>
            </a:extLst>
          </p:cNvPr>
          <p:cNvSpPr/>
          <p:nvPr/>
        </p:nvSpPr>
        <p:spPr>
          <a:xfrm>
            <a:off x="248816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E39C0C3-772E-4B36-B074-9A7345360EAE}"/>
              </a:ext>
            </a:extLst>
          </p:cNvPr>
          <p:cNvSpPr/>
          <p:nvPr/>
        </p:nvSpPr>
        <p:spPr>
          <a:xfrm>
            <a:off x="2344677" y="3069531"/>
            <a:ext cx="1327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주요기능 소개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F45FF37A-03C7-4681-8C7A-BB81B7A4E0AF}"/>
              </a:ext>
            </a:extLst>
          </p:cNvPr>
          <p:cNvSpPr/>
          <p:nvPr/>
        </p:nvSpPr>
        <p:spPr>
          <a:xfrm>
            <a:off x="4092097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2F5E705C-613F-431D-9818-5CD0BE8539EB}"/>
              </a:ext>
            </a:extLst>
          </p:cNvPr>
          <p:cNvSpPr/>
          <p:nvPr/>
        </p:nvSpPr>
        <p:spPr>
          <a:xfrm>
            <a:off x="4347765" y="3069531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BA9CD052-A7F1-4058-8F7A-03A277ACB590}"/>
              </a:ext>
            </a:extLst>
          </p:cNvPr>
          <p:cNvSpPr/>
          <p:nvPr/>
        </p:nvSpPr>
        <p:spPr>
          <a:xfrm>
            <a:off x="5716890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F09E2613-AA62-40E9-A789-F6A2C1BFA7CA}"/>
              </a:ext>
            </a:extLst>
          </p:cNvPr>
          <p:cNvSpPr/>
          <p:nvPr/>
        </p:nvSpPr>
        <p:spPr>
          <a:xfrm>
            <a:off x="5482028" y="3069531"/>
            <a:ext cx="1510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320AB2B9-C84D-4831-B7F4-B6979398F0C3}"/>
              </a:ext>
            </a:extLst>
          </p:cNvPr>
          <p:cNvSpPr/>
          <p:nvPr/>
        </p:nvSpPr>
        <p:spPr>
          <a:xfrm>
            <a:off x="729118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923BB013-6740-498D-8F30-E109BBBB1D3F}"/>
              </a:ext>
            </a:extLst>
          </p:cNvPr>
          <p:cNvSpPr/>
          <p:nvPr/>
        </p:nvSpPr>
        <p:spPr>
          <a:xfrm>
            <a:off x="7330439" y="306953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35B809C4-5FEA-410E-B945-C8E99E3168E7}"/>
              </a:ext>
            </a:extLst>
          </p:cNvPr>
          <p:cNvSpPr txBox="1"/>
          <p:nvPr/>
        </p:nvSpPr>
        <p:spPr>
          <a:xfrm>
            <a:off x="924152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F75C41DC-A784-4EED-9C7A-DDA83A9D9C79}"/>
              </a:ext>
            </a:extLst>
          </p:cNvPr>
          <p:cNvSpPr txBox="1"/>
          <p:nvPr/>
        </p:nvSpPr>
        <p:spPr>
          <a:xfrm>
            <a:off x="2615701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4B8F62E-2895-474D-8436-CCA11BEA2F3F}"/>
              </a:ext>
            </a:extLst>
          </p:cNvPr>
          <p:cNvSpPr txBox="1"/>
          <p:nvPr/>
        </p:nvSpPr>
        <p:spPr>
          <a:xfrm>
            <a:off x="4220315" y="2016447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FE2226A0-E0FA-4B03-98BB-815BDC71D906}"/>
              </a:ext>
            </a:extLst>
          </p:cNvPr>
          <p:cNvSpPr txBox="1"/>
          <p:nvPr/>
        </p:nvSpPr>
        <p:spPr>
          <a:xfrm>
            <a:off x="5845107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4F12D664-4B09-4167-AF76-AAE290FDA9DB}"/>
              </a:ext>
            </a:extLst>
          </p:cNvPr>
          <p:cNvSpPr txBox="1"/>
          <p:nvPr/>
        </p:nvSpPr>
        <p:spPr>
          <a:xfrm>
            <a:off x="7419403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 기능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571580" cy="338554"/>
            <a:chOff x="3193349" y="3028037"/>
            <a:chExt cx="1571580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3740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공연 위치 표시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03683" y="3046203"/>
            <a:ext cx="1616464" cy="338554"/>
            <a:chOff x="4727883" y="3028037"/>
            <a:chExt cx="1616464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4189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일정 신청</a:t>
              </a: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618697"/>
            <a:ext cx="1159609" cy="338554"/>
            <a:chOff x="4727883" y="3028037"/>
            <a:chExt cx="1159609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개인 </a:t>
              </a: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피드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03683" y="3608231"/>
            <a:ext cx="1159609" cy="338554"/>
            <a:chOff x="4727883" y="3028037"/>
            <a:chExt cx="1159609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회원 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공연 위치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오늘의 공연 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위치 제공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해당 팀의 정보 제공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7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31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3" y="1038808"/>
            <a:ext cx="4531520" cy="360834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7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="" xmlns:a16="http://schemas.microsoft.com/office/drawing/2014/main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="" xmlns:a16="http://schemas.microsoft.com/office/drawing/2014/main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="" xmlns:a16="http://schemas.microsoft.com/office/drawing/2014/main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="" xmlns:a16="http://schemas.microsoft.com/office/drawing/2014/main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="" xmlns:a16="http://schemas.microsoft.com/office/drawing/2014/main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="" xmlns:a16="http://schemas.microsoft.com/office/drawing/2014/main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8085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일정 신청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17241" y="1887278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 등록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 신청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8" t="20419" r="24631" b="-208"/>
          <a:stretch/>
        </p:blipFill>
        <p:spPr>
          <a:xfrm>
            <a:off x="388528" y="1032162"/>
            <a:ext cx="4488272" cy="374765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18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다양한 종류의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스케쥴 관리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29900" r="1310"/>
          <a:stretch>
            <a:fillRect/>
          </a:stretch>
        </p:blipFill>
        <p:spPr>
          <a:xfrm>
            <a:off x="259997" y="1079539"/>
            <a:ext cx="5004521" cy="357558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297006" y="1860103"/>
            <a:ext cx="2371499" cy="70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다양한 방법으로 홍보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23055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댓글을 통한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양방향 소통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5990" t="9710" r="17530" b="4570"/>
          <a:stretch>
            <a:fillRect/>
          </a:stretch>
        </p:blipFill>
        <p:spPr>
          <a:xfrm>
            <a:off x="346145" y="1038319"/>
            <a:ext cx="4971781" cy="3472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="" xmlns:a16="http://schemas.microsoft.com/office/drawing/2014/main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="" xmlns:a16="http://schemas.microsoft.com/office/drawing/2014/main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="" xmlns:a16="http://schemas.microsoft.com/office/drawing/2014/main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="" xmlns:a16="http://schemas.microsoft.com/office/drawing/2014/main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="" xmlns:a16="http://schemas.microsoft.com/office/drawing/2014/main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="" xmlns:a16="http://schemas.microsoft.com/office/drawing/2014/main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="" xmlns:a16="http://schemas.microsoft.com/office/drawing/2014/main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="" xmlns:a16="http://schemas.microsoft.com/office/drawing/2014/main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 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en-US" altLang="ko-KR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제공자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승인 신청</a:t>
            </a:r>
            <a:r>
              <a:rPr lang="en-US" altLang="ko-KR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거절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86160" y="3357452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 정지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3" y="986574"/>
            <a:ext cx="4836321" cy="350922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1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91748" y="2093230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 영상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927576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3172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36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159609" cy="338554"/>
            <a:chOff x="3193349" y="3028037"/>
            <a:chExt cx="1159609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문서 작업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12232" y="3518295"/>
            <a:ext cx="1159609" cy="338554"/>
            <a:chOff x="4727883" y="3028037"/>
            <a:chExt cx="1159609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개발 환경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563820"/>
            <a:ext cx="1509064" cy="338554"/>
            <a:chOff x="4727883" y="3028037"/>
            <a:chExt cx="1509064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311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API 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구동 </a:t>
              </a:r>
              <a:r>
                <a:rPr lang="ko-KR" altLang="en-US" sz="1600" kern="1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원리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608923" y="2998701"/>
            <a:ext cx="1342351" cy="338554"/>
            <a:chOff x="4727883" y="3028037"/>
            <a:chExt cx="1342351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144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시스템 구성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8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41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UI - </a:t>
            </a: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ProtoType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926195"/>
            <a:ext cx="7148945" cy="38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54182" y="387400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주제 선정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28037"/>
            <a:ext cx="747637" cy="338554"/>
            <a:chOff x="3193349" y="3028037"/>
            <a:chExt cx="747637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5501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현황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1ED84EDF-6D20-40CB-82F4-D0D8A54B63CC}"/>
              </a:ext>
            </a:extLst>
          </p:cNvPr>
          <p:cNvGrpSpPr/>
          <p:nvPr/>
        </p:nvGrpSpPr>
        <p:grpSpPr>
          <a:xfrm>
            <a:off x="1392603" y="1961831"/>
            <a:ext cx="1115661" cy="111566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6" name="AutoShape 126">
              <a:extLst>
                <a:ext uri="{FF2B5EF4-FFF2-40B4-BE49-F238E27FC236}">
                  <a16:creationId xmlns="" xmlns:a16="http://schemas.microsoft.com/office/drawing/2014/main" id="{47CF404B-B45D-4987-B666-AF99E1CE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17" name="AutoShape 127">
              <a:extLst>
                <a:ext uri="{FF2B5EF4-FFF2-40B4-BE49-F238E27FC236}">
                  <a16:creationId xmlns="" xmlns:a16="http://schemas.microsoft.com/office/drawing/2014/main" id="{C365FB4B-28E1-46C2-A223-FEF89539A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457720" y="3028037"/>
            <a:ext cx="1113121" cy="338554"/>
            <a:chOff x="4727883" y="3028037"/>
            <a:chExt cx="1113121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156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해결방안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133050" y="3028037"/>
            <a:ext cx="747637" cy="338554"/>
            <a:chOff x="4727883" y="3028037"/>
            <a:chExt cx="747637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5501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타켓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59" y="926195"/>
            <a:ext cx="3610874" cy="37729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"/>
          <a:stretch/>
        </p:blipFill>
        <p:spPr>
          <a:xfrm>
            <a:off x="3609148" y="510697"/>
            <a:ext cx="3610874" cy="36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/>
          <a:stretch/>
        </p:blipFill>
        <p:spPr>
          <a:xfrm>
            <a:off x="460376" y="847108"/>
            <a:ext cx="8226424" cy="3899106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MODELING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칸반보드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3" y="926195"/>
            <a:ext cx="8125097" cy="37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505"/>
          <a:stretch/>
        </p:blipFill>
        <p:spPr>
          <a:xfrm>
            <a:off x="1657119" y="984069"/>
            <a:ext cx="5929651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31" name="직사각형 30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34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19208" y="375840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95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737647" y="2459428"/>
            <a:ext cx="681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Response</a:t>
            </a: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1639975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0800000">
            <a:off x="3436868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55" name="직사각형 54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57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9538" y="3767109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4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42766" y="1968634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4481073" y="153879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간략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2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234995" y="243765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2" name="타원 1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234995" y="2828356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3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404700" y="3680690"/>
            <a:ext cx="591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9" name="타원 1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698329" y="2672681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66675" y="3059789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지도에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마커로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52" y="1175044"/>
            <a:ext cx="649644" cy="6496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5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2" y="1009992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77372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820733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81068" y="205696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6801" y="2070397"/>
            <a:ext cx="56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4" name="타원 13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9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07910" y="2423402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67061" y="343535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75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반경 안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&amp;</a:t>
            </a:r>
          </a:p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528666" y="316551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지역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21" name="위쪽 화살표 2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0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26705" y="2396094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배열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5479" y="3441898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0756" y="3251282"/>
            <a:ext cx="188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7" name="타원 16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423031" y="1667069"/>
            <a:ext cx="3089192" cy="2693307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356049" y="1604865"/>
            <a:ext cx="3203510" cy="278674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8" y="853082"/>
            <a:ext cx="3419467" cy="27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10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061045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26506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41008" y="266265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21119" y="3028371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반경 안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&amp;</a:t>
            </a:r>
          </a:p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13" y="2044999"/>
            <a:ext cx="4134703" cy="222390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60521" y="2124385"/>
            <a:ext cx="879894" cy="316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10515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FRONT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252546" y="1067969"/>
            <a:ext cx="8551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BACK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87" y="1610826"/>
            <a:ext cx="2446884" cy="1356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" y="3455720"/>
            <a:ext cx="1225925" cy="1019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58" y="3395955"/>
            <a:ext cx="971013" cy="971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73" y="3155699"/>
            <a:ext cx="1778911" cy="9592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081" r="6351" b="6443"/>
          <a:stretch/>
        </p:blipFill>
        <p:spPr>
          <a:xfrm>
            <a:off x="7024151" y="1733069"/>
            <a:ext cx="1700938" cy="10619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6305469" y="3140855"/>
            <a:ext cx="1324977" cy="9227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r="11345" b="16579"/>
          <a:stretch/>
        </p:blipFill>
        <p:spPr>
          <a:xfrm>
            <a:off x="5611088" y="1809786"/>
            <a:ext cx="1177791" cy="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646173" y="1122729"/>
            <a:ext cx="18819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&amp; SERVER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112787" y="1234225"/>
            <a:ext cx="13464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TOOL KIT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r="14080"/>
          <a:stretch/>
        </p:blipFill>
        <p:spPr>
          <a:xfrm>
            <a:off x="859905" y="2044871"/>
            <a:ext cx="1433843" cy="9995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" y="3214631"/>
            <a:ext cx="1968645" cy="10126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1" y="2472462"/>
            <a:ext cx="1802067" cy="11438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9" y="2153305"/>
            <a:ext cx="983436" cy="979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3623"/>
          <a:stretch/>
        </p:blipFill>
        <p:spPr>
          <a:xfrm>
            <a:off x="7667209" y="2058151"/>
            <a:ext cx="1043256" cy="1175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55" y="3527805"/>
            <a:ext cx="1539294" cy="5882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40" y="2213725"/>
            <a:ext cx="918645" cy="9186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7" y="3392162"/>
            <a:ext cx="1905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5806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034106" y="1052809"/>
            <a:ext cx="16902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Cooperation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5" y="1813540"/>
            <a:ext cx="1764123" cy="5074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37" y="2669173"/>
            <a:ext cx="1819580" cy="6034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27" y="1791313"/>
            <a:ext cx="1452236" cy="6766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2812" r="31446" b="21385"/>
          <a:stretch/>
        </p:blipFill>
        <p:spPr>
          <a:xfrm>
            <a:off x="1906791" y="3653671"/>
            <a:ext cx="1080655" cy="8451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548977"/>
            <a:ext cx="1205160" cy="10545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0" y="3318888"/>
            <a:ext cx="1142178" cy="11593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7" y="2599655"/>
            <a:ext cx="1250162" cy="7863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61" y="2163604"/>
            <a:ext cx="1428750" cy="4667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72" y="3135718"/>
            <a:ext cx="1229870" cy="12298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0" y="1502340"/>
            <a:ext cx="1254598" cy="12545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98" y="2992815"/>
            <a:ext cx="1545189" cy="7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1170" y="2083268"/>
            <a:ext cx="3381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 및 소감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9" name="组合 13">
            <a:extLst>
              <a:ext uri="{FF2B5EF4-FFF2-40B4-BE49-F238E27FC236}">
                <a16:creationId xmlns="" xmlns:a16="http://schemas.microsoft.com/office/drawing/2014/main" id="{4CB2E6AC-6FF4-4346-BF16-1B8A8397BE74}"/>
              </a:ext>
            </a:extLst>
          </p:cNvPr>
          <p:cNvGrpSpPr/>
          <p:nvPr/>
        </p:nvGrpSpPr>
        <p:grpSpPr>
          <a:xfrm>
            <a:off x="1548407" y="2075842"/>
            <a:ext cx="817965" cy="821648"/>
            <a:chOff x="5478463" y="2630488"/>
            <a:chExt cx="352425" cy="354012"/>
          </a:xfrm>
        </p:grpSpPr>
        <p:sp>
          <p:nvSpPr>
            <p:cNvPr id="40" name="AutoShape 37">
              <a:extLst>
                <a:ext uri="{FF2B5EF4-FFF2-40B4-BE49-F238E27FC236}">
                  <a16:creationId xmlns="" xmlns:a16="http://schemas.microsoft.com/office/drawing/2014/main" id="{BEF2943C-F723-43ED-953B-E9EA2D3D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2663825"/>
              <a:ext cx="320675" cy="320675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1" name="AutoShape 38">
              <a:extLst>
                <a:ext uri="{FF2B5EF4-FFF2-40B4-BE49-F238E27FC236}">
                  <a16:creationId xmlns="" xmlns:a16="http://schemas.microsoft.com/office/drawing/2014/main" id="{B140BC38-64A4-40FE-ABDB-5A79EE08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0" y="2808288"/>
              <a:ext cx="53975" cy="53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2" name="AutoShape 39">
              <a:extLst>
                <a:ext uri="{FF2B5EF4-FFF2-40B4-BE49-F238E27FC236}">
                  <a16:creationId xmlns="" xmlns:a16="http://schemas.microsoft.com/office/drawing/2014/main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3" name="AutoShape 40">
              <a:extLst>
                <a:ext uri="{FF2B5EF4-FFF2-40B4-BE49-F238E27FC236}">
                  <a16:creationId xmlns="" xmlns:a16="http://schemas.microsoft.com/office/drawing/2014/main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4" name="AutoShape 41">
              <a:extLst>
                <a:ext uri="{FF2B5EF4-FFF2-40B4-BE49-F238E27FC236}">
                  <a16:creationId xmlns="" xmlns:a16="http://schemas.microsoft.com/office/drawing/2014/main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5" name="AutoShape 42">
              <a:extLst>
                <a:ext uri="{FF2B5EF4-FFF2-40B4-BE49-F238E27FC236}">
                  <a16:creationId xmlns="" xmlns:a16="http://schemas.microsoft.com/office/drawing/2014/main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24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="" xmlns:a16="http://schemas.microsoft.com/office/drawing/2014/main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anose="02030504000101010101" pitchFamily="18" charset="-127"/>
              <a:ea typeface="Arial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맑은 고딕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1901672" y="2439683"/>
            <a:ext cx="5371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Arial" panose="020B0604020202020204" pitchFamily="34" charset="0"/>
              </a:rPr>
              <a:t>Presentation PPTMOA</a:t>
            </a:r>
            <a:endParaRPr lang="zh-CN" altLang="en-US" sz="40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=""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=""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=""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2165058" y="3044295"/>
            <a:ext cx="47918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600">
                <a:solidFill>
                  <a:srgbClr val="222B34"/>
                </a:solidFill>
                <a:latin typeface="Arial"/>
              </a:rPr>
              <a:t>THANK YOU FOR WATCHING</a:t>
            </a:r>
          </a:p>
        </p:txBody>
      </p:sp>
      <p:sp>
        <p:nvSpPr>
          <p:cNvPr id="21" name="文本框 21">
            <a:extLst>
              <a:ext uri="{FF2B5EF4-FFF2-40B4-BE49-F238E27FC236}">
                <a16:creationId xmlns=""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3321497" y="3676043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</a:rPr>
              <a:t>Special Price Tittle</a:t>
            </a:r>
          </a:p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</a:rPr>
              <a:t>Focused services processes.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423031" y="1667069"/>
            <a:ext cx="3089192" cy="2693307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8" y="853082"/>
            <a:ext cx="3419467" cy="27494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6049" y="1604865"/>
            <a:ext cx="3203510" cy="278674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38997" y="853082"/>
            <a:ext cx="3396919" cy="274942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90" y="1101012"/>
            <a:ext cx="3577866" cy="26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70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쉬운 공연 일정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11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027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t="5620" b="8830"/>
          <a:stretch>
            <a:fillRect/>
          </a:stretch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보기 쉬운 공연 일정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0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 Light"/>
                <a:ea typeface="나눔바른고딕 Light"/>
              </a:rPr>
              <a:t>버스커 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20000000000000000000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20000000000000000000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1295</Words>
  <Application>Microsoft Office PowerPoint</Application>
  <PresentationFormat>화면 슬라이드 쇼(16:9)</PresentationFormat>
  <Paragraphs>305</Paragraphs>
  <Slides>57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Calibri Light</vt:lpstr>
      <vt:lpstr>Arial</vt:lpstr>
      <vt:lpstr>맑은 고딕</vt:lpstr>
      <vt:lpstr>함초롬돋움</vt:lpstr>
      <vt:lpstr>나눔바른고딕</vt:lpstr>
      <vt:lpstr>나눔바른고딕 Light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pptmoa.com</cp:keywords>
  <cp:lastModifiedBy/>
  <cp:revision>7</cp:revision>
  <dcterms:created xsi:type="dcterms:W3CDTF">2018-09-27T07:27:54Z</dcterms:created>
  <dcterms:modified xsi:type="dcterms:W3CDTF">2018-12-14T06:57:16Z</dcterms:modified>
  <cp:category>pptmoa.com</cp:category>
  <cp:contentStatus>pptmoa.com</cp:contentStatus>
  <cp:version>0906.0100.01</cp:version>
</cp:coreProperties>
</file>